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82"/>
    <a:srgbClr val="376092"/>
    <a:srgbClr val="386092"/>
    <a:srgbClr val="376082"/>
    <a:srgbClr val="CCD7E6"/>
    <a:srgbClr val="0033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3828"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2"/>
            <a:ext cx="5829300" cy="2123369"/>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3431101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2720135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3729037" y="573264"/>
            <a:ext cx="1157288" cy="1220822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257175" y="573264"/>
            <a:ext cx="3357563" cy="1220822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289333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1002626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3"/>
            <a:ext cx="5829300" cy="1967442"/>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960210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1858563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699"/>
            <a:ext cx="6172200" cy="1651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1269856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2882589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95390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4405"/>
            <a:ext cx="2256235" cy="1678517"/>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3050758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0"/>
            <a:ext cx="4114800" cy="818622"/>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814328C9-5DE2-48DE-A22E-EC2069670BAD}" type="datetimeFigureOut">
              <a:rPr lang="de-DE" smtClean="0"/>
              <a:t>22.08.2024</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B326A24A-99B0-4ABF-95D8-03D0AC363631}" type="slidenum">
              <a:rPr lang="de-DE" smtClean="0"/>
              <a:t>‹Nr.›</a:t>
            </a:fld>
            <a:endParaRPr lang="de-DE" dirty="0"/>
          </a:p>
        </p:txBody>
      </p:sp>
    </p:spTree>
    <p:extLst>
      <p:ext uri="{BB962C8B-B14F-4D97-AF65-F5344CB8AC3E}">
        <p14:creationId xmlns:p14="http://schemas.microsoft.com/office/powerpoint/2010/main" val="1962531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814328C9-5DE2-48DE-A22E-EC2069670BAD}" type="datetimeFigureOut">
              <a:rPr lang="de-DE" smtClean="0"/>
              <a:t>22.08.2024</a:t>
            </a:fld>
            <a:endParaRPr lang="de-DE" dirty="0"/>
          </a:p>
        </p:txBody>
      </p:sp>
      <p:sp>
        <p:nvSpPr>
          <p:cNvPr id="5" name="Fußzeilenplatzhalt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B326A24A-99B0-4ABF-95D8-03D0AC363631}" type="slidenum">
              <a:rPr lang="de-DE" smtClean="0"/>
              <a:t>‹Nr.›</a:t>
            </a:fld>
            <a:endParaRPr lang="de-DE" dirty="0"/>
          </a:p>
        </p:txBody>
      </p:sp>
    </p:spTree>
    <p:extLst>
      <p:ext uri="{BB962C8B-B14F-4D97-AF65-F5344CB8AC3E}">
        <p14:creationId xmlns:p14="http://schemas.microsoft.com/office/powerpoint/2010/main" val="1012741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211397" y="2539785"/>
            <a:ext cx="6435206" cy="20132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algn="just"/>
            <a:r>
              <a:rPr lang="en-IE" sz="1000" b="0" i="0" dirty="0">
                <a:solidFill>
                  <a:srgbClr val="333333"/>
                </a:solidFill>
                <a:effectLst/>
                <a:latin typeface="Arial" panose="020B0604020202020204" pitchFamily="34" charset="0"/>
                <a:cs typeface="Arial" panose="020B0604020202020204" pitchFamily="34" charset="0"/>
              </a:rPr>
              <a:t>Managing directors and board members are personally liable for breaches of foreign trade law arising from the company’s organisational deficiencies. This liability cannot be delegated. Management has four core responsibilities: organisation, personnel selection, information dissemination, and monitoring. These duties and their fulfilment must be integrated into the company’s internal export control processes. Only then can sanctions for misconduct be avoided or at least mitigated. Recent rulings show that ignorance is no defence against penalties, and that authorities and courts interpret compliance liability very broadly. Therefore, robust risk management and a well-structured internal export control system are essential for the effective management of export controls within a company.</a:t>
            </a:r>
          </a:p>
          <a:p>
            <a:pPr algn="just"/>
            <a:endParaRPr lang="en-IE" sz="1000" b="0" i="0" dirty="0">
              <a:solidFill>
                <a:srgbClr val="333333"/>
              </a:solidFill>
              <a:effectLst/>
              <a:latin typeface="Arial" panose="020B0604020202020204" pitchFamily="34" charset="0"/>
              <a:cs typeface="Arial" panose="020B0604020202020204" pitchFamily="34" charset="0"/>
            </a:endParaRPr>
          </a:p>
          <a:p>
            <a:pPr algn="just"/>
            <a:r>
              <a:rPr lang="en-IE" sz="1200" b="1" dirty="0">
                <a:solidFill>
                  <a:srgbClr val="003882"/>
                </a:solidFill>
                <a:latin typeface="Arial"/>
                <a:cs typeface="Times New Roman"/>
              </a:rPr>
              <a:t>Seminar Aim:</a:t>
            </a:r>
          </a:p>
          <a:p>
            <a:pPr algn="just"/>
            <a:r>
              <a:rPr lang="en-IE" sz="1000" b="0" i="0" dirty="0">
                <a:solidFill>
                  <a:srgbClr val="333333"/>
                </a:solidFill>
                <a:effectLst/>
                <a:latin typeface="Arial" panose="020B0604020202020204" pitchFamily="34" charset="0"/>
                <a:cs typeface="Arial" panose="020B0604020202020204" pitchFamily="34" charset="0"/>
              </a:rPr>
              <a:t>Gain a comprehensive understanding of management’s responsibility for the internal organisation and oversight of export controls, and learn how to establish an Internal Compliance Programme (ICP).</a:t>
            </a:r>
            <a:endParaRPr lang="en-IE" sz="1000" dirty="0">
              <a:solidFill>
                <a:srgbClr val="333333"/>
              </a:solidFill>
              <a:latin typeface="Arial" panose="020B0604020202020204" pitchFamily="34" charset="0"/>
              <a:cs typeface="Arial" panose="020B0604020202020204" pitchFamily="34" charset="0"/>
            </a:endParaRPr>
          </a:p>
        </p:txBody>
      </p:sp>
      <p:sp>
        <p:nvSpPr>
          <p:cNvPr id="8" name="Textfeld 5"/>
          <p:cNvSpPr txBox="1">
            <a:spLocks noChangeArrowheads="1"/>
          </p:cNvSpPr>
          <p:nvPr/>
        </p:nvSpPr>
        <p:spPr bwMode="auto">
          <a:xfrm>
            <a:off x="3353802" y="4713947"/>
            <a:ext cx="2978461" cy="3479413"/>
          </a:xfrm>
          <a:prstGeom prst="rect">
            <a:avLst/>
          </a:prstGeom>
          <a:solidFill>
            <a:srgbClr val="CCD7E6"/>
          </a:solidFill>
          <a:ln>
            <a:noFill/>
          </a:ln>
        </p:spPr>
        <p:txBody>
          <a:bodyPr vert="horz" wrap="square" lIns="91440" tIns="45720" rIns="91440" bIns="45720" numCol="1" anchor="t" anchorCtr="0" compatLnSpc="1">
            <a:prstTxWarp prst="textNoShape">
              <a:avLst/>
            </a:prstTxWarp>
          </a:bodyPr>
          <a:lstStyle/>
          <a:p>
            <a:pPr marR="0" lvl="0" indent="0" fontAlgn="base">
              <a:lnSpc>
                <a:spcPct val="115000"/>
              </a:lnSpc>
              <a:spcBef>
                <a:spcPct val="0"/>
              </a:spcBef>
              <a:spcAft>
                <a:spcPts val="1000"/>
              </a:spcAft>
              <a:buClrTx/>
              <a:buSzTx/>
              <a:buFontTx/>
              <a:buNone/>
              <a:tabLst/>
            </a:pPr>
            <a:r>
              <a:rPr lang="de-DE" altLang="de-DE" sz="1200" b="1" dirty="0">
                <a:solidFill>
                  <a:srgbClr val="003882"/>
                </a:solidFill>
                <a:latin typeface="Arial"/>
                <a:ea typeface="Calibri"/>
                <a:cs typeface="Times New Roman"/>
              </a:rPr>
              <a:t>Details</a:t>
            </a:r>
            <a:endParaRPr kumimoji="0" lang="de-DE" altLang="de-DE" sz="800" b="0" i="0" u="none" strike="noStrike" cap="none" normalizeH="0" baseline="0" dirty="0">
              <a:ln>
                <a:noFill/>
              </a:ln>
              <a:solidFill>
                <a:srgbClr val="003882"/>
              </a:solidFill>
              <a:effectLst/>
              <a:latin typeface="Arial" pitchFamily="34" charset="0"/>
              <a:cs typeface="Arial" pitchFamily="34" charset="0"/>
            </a:endParaRPr>
          </a:p>
          <a:p>
            <a:pPr marL="899160" indent="449580">
              <a:spcAft>
                <a:spcPts val="0"/>
              </a:spcAft>
            </a:pPr>
            <a:r>
              <a:rPr lang="de-DE" sz="900" b="1" dirty="0">
                <a:effectLst/>
                <a:latin typeface="Arial" panose="020B0604020202020204" pitchFamily="34" charset="0"/>
                <a:ea typeface="Calibri"/>
                <a:cs typeface="Arial" panose="020B0604020202020204" pitchFamily="34" charset="0"/>
              </a:rPr>
              <a:t> </a:t>
            </a:r>
            <a:endParaRPr lang="de-DE" sz="900" dirty="0">
              <a:latin typeface="Arial" panose="020B0604020202020204" pitchFamily="34" charset="0"/>
              <a:ea typeface="Calibri"/>
              <a:cs typeface="Arial" panose="020B0604020202020204" pitchFamily="34" charset="0"/>
            </a:endParaRPr>
          </a:p>
          <a:p>
            <a:pPr marL="903288" indent="-903288">
              <a:lnSpc>
                <a:spcPct val="115000"/>
              </a:lnSpc>
              <a:spcAft>
                <a:spcPts val="600"/>
              </a:spcAft>
            </a:pPr>
            <a:r>
              <a:rPr lang="de-DE" sz="900" b="1" dirty="0">
                <a:latin typeface="Arial" panose="020B0604020202020204" pitchFamily="34" charset="0"/>
                <a:ea typeface="Calibri"/>
                <a:cs typeface="Arial" panose="020B0604020202020204" pitchFamily="34" charset="0"/>
              </a:rPr>
              <a:t>Date:</a:t>
            </a:r>
            <a:r>
              <a:rPr lang="de-DE" sz="900" b="1" dirty="0">
                <a:solidFill>
                  <a:srgbClr val="0070C0"/>
                </a:solidFill>
                <a:latin typeface="Arial" panose="020B0604020202020204" pitchFamily="34" charset="0"/>
                <a:ea typeface="Calibri"/>
                <a:cs typeface="Arial" panose="020B0604020202020204" pitchFamily="34" charset="0"/>
              </a:rPr>
              <a:t>	</a:t>
            </a:r>
            <a:r>
              <a:rPr lang="de-DE" sz="900" dirty="0">
                <a:latin typeface="Arial" panose="020B0604020202020204" pitchFamily="34" charset="0"/>
                <a:ea typeface="Calibri"/>
                <a:cs typeface="Arial" panose="020B0604020202020204" pitchFamily="34" charset="0"/>
              </a:rPr>
              <a:t>12th November 2024</a:t>
            </a:r>
          </a:p>
          <a:p>
            <a:pPr marL="903288" indent="-903288">
              <a:lnSpc>
                <a:spcPct val="115000"/>
              </a:lnSpc>
              <a:spcAft>
                <a:spcPts val="600"/>
              </a:spcAft>
            </a:pPr>
            <a:r>
              <a:rPr lang="de-DE" sz="900" b="1" dirty="0">
                <a:latin typeface="Arial" panose="020B0604020202020204" pitchFamily="34" charset="0"/>
                <a:ea typeface="Calibri"/>
                <a:cs typeface="Arial" panose="020B0604020202020204" pitchFamily="34" charset="0"/>
              </a:rPr>
              <a:t>Time:</a:t>
            </a:r>
            <a:r>
              <a:rPr lang="de-DE" sz="900" b="1" dirty="0">
                <a:solidFill>
                  <a:srgbClr val="0070C0"/>
                </a:solidFill>
                <a:latin typeface="Arial" panose="020B0604020202020204" pitchFamily="34" charset="0"/>
                <a:ea typeface="Calibri"/>
                <a:cs typeface="Arial" panose="020B0604020202020204" pitchFamily="34" charset="0"/>
              </a:rPr>
              <a:t>	</a:t>
            </a:r>
            <a:r>
              <a:rPr lang="de-DE" sz="900" dirty="0">
                <a:latin typeface="Arial" panose="020B0604020202020204" pitchFamily="34" charset="0"/>
                <a:ea typeface="Calibri"/>
                <a:cs typeface="Arial" panose="020B0604020202020204" pitchFamily="34" charset="0"/>
              </a:rPr>
              <a:t>09:00 - 11:30 </a:t>
            </a:r>
            <a:r>
              <a:rPr lang="en-GB" sz="900" dirty="0">
                <a:latin typeface="Arial" panose="020B0604020202020204" pitchFamily="34" charset="0"/>
                <a:ea typeface="Calibri"/>
                <a:cs typeface="Arial" panose="020B0604020202020204" pitchFamily="34" charset="0"/>
              </a:rPr>
              <a:t>am</a:t>
            </a:r>
            <a:r>
              <a:rPr lang="de-DE" sz="900" dirty="0">
                <a:latin typeface="Arial" panose="020B0604020202020204" pitchFamily="34" charset="0"/>
                <a:ea typeface="Calibri"/>
                <a:cs typeface="Arial" panose="020B0604020202020204" pitchFamily="34" charset="0"/>
              </a:rPr>
              <a:t> CET</a:t>
            </a:r>
          </a:p>
          <a:p>
            <a:pPr marL="903288" indent="-903288">
              <a:lnSpc>
                <a:spcPct val="115000"/>
              </a:lnSpc>
              <a:spcAft>
                <a:spcPts val="600"/>
              </a:spcAft>
            </a:pPr>
            <a:r>
              <a:rPr lang="de-DE" sz="900" b="1" dirty="0">
                <a:latin typeface="Arial" panose="020B0604020202020204" pitchFamily="34" charset="0"/>
                <a:ea typeface="Calibri"/>
                <a:cs typeface="Arial" panose="020B0604020202020204" pitchFamily="34" charset="0"/>
              </a:rPr>
              <a:t>Location:</a:t>
            </a:r>
            <a:r>
              <a:rPr lang="de-DE" sz="900" b="1" dirty="0">
                <a:solidFill>
                  <a:srgbClr val="0070C0"/>
                </a:solidFill>
                <a:latin typeface="Arial" panose="020B0604020202020204" pitchFamily="34" charset="0"/>
                <a:ea typeface="Calibri"/>
                <a:cs typeface="Arial" panose="020B0604020202020204" pitchFamily="34" charset="0"/>
              </a:rPr>
              <a:t>	</a:t>
            </a:r>
            <a:r>
              <a:rPr lang="de-DE" sz="900" dirty="0">
                <a:latin typeface="Arial" panose="020B0604020202020204" pitchFamily="34" charset="0"/>
                <a:cs typeface="Arial" panose="020B0604020202020204" pitchFamily="34" charset="0"/>
              </a:rPr>
              <a:t>online</a:t>
            </a:r>
            <a:endParaRPr lang="de-DE" sz="900" dirty="0">
              <a:latin typeface="Arial" panose="020B0604020202020204" pitchFamily="34" charset="0"/>
              <a:ea typeface="Calibri"/>
              <a:cs typeface="Arial" panose="020B0604020202020204" pitchFamily="34" charset="0"/>
            </a:endParaRPr>
          </a:p>
          <a:p>
            <a:pPr marL="895350" indent="-895350"/>
            <a:r>
              <a:rPr lang="de-DE" sz="900" b="1" dirty="0">
                <a:latin typeface="Arial" panose="020B0604020202020204" pitchFamily="34" charset="0"/>
                <a:ea typeface="Calibri"/>
                <a:cs typeface="Arial" panose="020B0604020202020204" pitchFamily="34" charset="0"/>
              </a:rPr>
              <a:t>Trainer:	</a:t>
            </a:r>
            <a:r>
              <a:rPr lang="en-US" sz="900" dirty="0">
                <a:latin typeface="Arial" panose="020B0604020202020204" pitchFamily="34" charset="0"/>
                <a:cs typeface="Arial" panose="020B0604020202020204" pitchFamily="34" charset="0"/>
              </a:rPr>
              <a:t>Prof. Dr. Philip Haellmigk, LL.M. is the owner and head of the law firm HAELLMIGK in Munich, which </a:t>
            </a:r>
            <a:r>
              <a:rPr lang="en-US" sz="900" dirty="0" err="1">
                <a:latin typeface="Arial" panose="020B0604020202020204" pitchFamily="34" charset="0"/>
                <a:cs typeface="Arial" panose="020B0604020202020204" pitchFamily="34" charset="0"/>
              </a:rPr>
              <a:t>specialises</a:t>
            </a:r>
            <a:r>
              <a:rPr lang="en-US" sz="900" dirty="0">
                <a:latin typeface="Arial" panose="020B0604020202020204" pitchFamily="34" charset="0"/>
                <a:cs typeface="Arial" panose="020B0604020202020204" pitchFamily="34" charset="0"/>
              </a:rPr>
              <a:t> in the areas of foreign trade and export control.</a:t>
            </a:r>
          </a:p>
          <a:p>
            <a:pPr marL="895350" indent="-895350"/>
            <a:endParaRPr lang="de-DE" sz="900" dirty="0">
              <a:latin typeface="Arial" panose="020B0604020202020204" pitchFamily="34" charset="0"/>
              <a:cs typeface="Arial" panose="020B0604020202020204" pitchFamily="34" charset="0"/>
            </a:endParaRPr>
          </a:p>
          <a:p>
            <a:r>
              <a:rPr lang="de-DE" sz="900" b="1" dirty="0">
                <a:latin typeface="Arial" panose="020B0604020202020204" pitchFamily="34" charset="0"/>
                <a:ea typeface="Calibri"/>
                <a:cs typeface="Arial" panose="020B0604020202020204" pitchFamily="34" charset="0"/>
              </a:rPr>
              <a:t>Costs:	</a:t>
            </a:r>
            <a:r>
              <a:rPr lang="de-DE" sz="900" dirty="0">
                <a:latin typeface="Arial" panose="020B0604020202020204" pitchFamily="34" charset="0"/>
                <a:ea typeface="Calibri"/>
                <a:cs typeface="Arial" panose="020B0604020202020204" pitchFamily="34" charset="0"/>
              </a:rPr>
              <a:t>€225 plus VAT.</a:t>
            </a:r>
          </a:p>
          <a:p>
            <a:endParaRPr lang="de-DE" sz="900" dirty="0">
              <a:latin typeface="Arial" panose="020B0604020202020204" pitchFamily="34" charset="0"/>
              <a:ea typeface="Calibri"/>
              <a:cs typeface="Arial" panose="020B0604020202020204" pitchFamily="34" charset="0"/>
            </a:endParaRPr>
          </a:p>
          <a:p>
            <a:r>
              <a:rPr lang="de-DE" sz="900" b="1" dirty="0">
                <a:latin typeface="Arial" panose="020B0604020202020204" pitchFamily="34" charset="0"/>
                <a:ea typeface="Calibri"/>
                <a:cs typeface="Arial" panose="020B0604020202020204" pitchFamily="34" charset="0"/>
              </a:rPr>
              <a:t>Registration</a:t>
            </a:r>
          </a:p>
          <a:p>
            <a:r>
              <a:rPr lang="de-DE" sz="900" b="1" dirty="0" err="1">
                <a:latin typeface="Arial" panose="020B0604020202020204" pitchFamily="34" charset="0"/>
                <a:ea typeface="Calibri"/>
                <a:cs typeface="Arial" panose="020B0604020202020204" pitchFamily="34" charset="0"/>
              </a:rPr>
              <a:t>deadline</a:t>
            </a:r>
            <a:r>
              <a:rPr lang="de-DE" sz="900" b="1" dirty="0">
                <a:latin typeface="Arial" panose="020B0604020202020204" pitchFamily="34" charset="0"/>
                <a:ea typeface="Calibri"/>
                <a:cs typeface="Arial" panose="020B0604020202020204" pitchFamily="34" charset="0"/>
              </a:rPr>
              <a:t>:	</a:t>
            </a:r>
            <a:r>
              <a:rPr lang="de-DE" sz="900" dirty="0">
                <a:latin typeface="Arial" panose="020B0604020202020204" pitchFamily="34" charset="0"/>
                <a:cs typeface="Arial" panose="020B0604020202020204" pitchFamily="34" charset="0"/>
              </a:rPr>
              <a:t>29th </a:t>
            </a:r>
            <a:r>
              <a:rPr lang="de-DE" sz="900" dirty="0" err="1">
                <a:latin typeface="Arial" panose="020B0604020202020204" pitchFamily="34" charset="0"/>
                <a:cs typeface="Arial" panose="020B0604020202020204" pitchFamily="34" charset="0"/>
              </a:rPr>
              <a:t>October</a:t>
            </a:r>
            <a:r>
              <a:rPr lang="de-DE" sz="900" dirty="0">
                <a:latin typeface="Arial" panose="020B0604020202020204" pitchFamily="34" charset="0"/>
                <a:cs typeface="Arial" panose="020B0604020202020204" pitchFamily="34" charset="0"/>
              </a:rPr>
              <a:t> 2024</a:t>
            </a:r>
            <a:endParaRPr lang="de-DE" altLang="de-DE" sz="900" dirty="0">
              <a:latin typeface="Arial" panose="020B0604020202020204" pitchFamily="34" charset="0"/>
              <a:cs typeface="Arial" panose="020B0604020202020204" pitchFamily="34" charset="0"/>
            </a:endParaRPr>
          </a:p>
        </p:txBody>
      </p:sp>
      <p:sp>
        <p:nvSpPr>
          <p:cNvPr id="9" name="Textfeld 12"/>
          <p:cNvSpPr txBox="1">
            <a:spLocks noChangeArrowheads="1"/>
          </p:cNvSpPr>
          <p:nvPr/>
        </p:nvSpPr>
        <p:spPr bwMode="auto">
          <a:xfrm>
            <a:off x="211397" y="4713947"/>
            <a:ext cx="3073587" cy="3479413"/>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sz="400" b="1" dirty="0">
              <a:solidFill>
                <a:srgbClr val="0070C0"/>
              </a:solidFill>
              <a:latin typeface="Arial" panose="020B0604020202020204" pitchFamily="34" charset="0"/>
              <a:ea typeface="Calibri"/>
              <a:cs typeface="Arial" panose="020B0604020202020204" pitchFamily="34" charset="0"/>
            </a:endParaRPr>
          </a:p>
          <a:p>
            <a:r>
              <a:rPr lang="en-US" sz="1200" b="1" dirty="0">
                <a:solidFill>
                  <a:srgbClr val="003882"/>
                </a:solidFill>
                <a:latin typeface="Arial"/>
                <a:ea typeface="Calibri"/>
                <a:cs typeface="Times New Roman"/>
              </a:rPr>
              <a:t>Key Learning Objectives</a:t>
            </a:r>
          </a:p>
          <a:p>
            <a:endParaRPr lang="en-US" sz="1000" dirty="0">
              <a:solidFill>
                <a:srgbClr val="333333"/>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000" dirty="0">
                <a:solidFill>
                  <a:srgbClr val="333333"/>
                </a:solidFill>
                <a:latin typeface="Arial" panose="020B0604020202020204" pitchFamily="34" charset="0"/>
                <a:cs typeface="Arial" panose="020B0604020202020204" pitchFamily="34" charset="0"/>
              </a:rPr>
              <a:t>Comprehend the personal liability of management for </a:t>
            </a:r>
            <a:r>
              <a:rPr lang="en-US" sz="1000" dirty="0" err="1">
                <a:solidFill>
                  <a:srgbClr val="333333"/>
                </a:solidFill>
                <a:latin typeface="Arial" panose="020B0604020202020204" pitchFamily="34" charset="0"/>
                <a:cs typeface="Arial" panose="020B0604020202020204" pitchFamily="34" charset="0"/>
              </a:rPr>
              <a:t>organisational</a:t>
            </a:r>
            <a:r>
              <a:rPr lang="en-US" sz="1000" dirty="0">
                <a:solidFill>
                  <a:srgbClr val="333333"/>
                </a:solidFill>
                <a:latin typeface="Arial" panose="020B0604020202020204" pitchFamily="34" charset="0"/>
                <a:cs typeface="Arial" panose="020B0604020202020204" pitchFamily="34" charset="0"/>
              </a:rPr>
              <a:t> shortcomings in foreign trade law.</a:t>
            </a:r>
          </a:p>
          <a:p>
            <a:pPr marL="171450" indent="-171450">
              <a:buFont typeface="Arial" panose="020B0604020202020204" pitchFamily="34" charset="0"/>
              <a:buChar char="•"/>
            </a:pPr>
            <a:r>
              <a:rPr lang="en-US" sz="1000" dirty="0">
                <a:solidFill>
                  <a:srgbClr val="333333"/>
                </a:solidFill>
                <a:latin typeface="Arial" panose="020B0604020202020204" pitchFamily="34" charset="0"/>
                <a:cs typeface="Arial" panose="020B0604020202020204" pitchFamily="34" charset="0"/>
              </a:rPr>
              <a:t>Learn how to appoint and effectively perform the role of an Export Control Executive.</a:t>
            </a:r>
          </a:p>
          <a:p>
            <a:pPr marL="171450" indent="-171450">
              <a:buFont typeface="Arial" panose="020B0604020202020204" pitchFamily="34" charset="0"/>
              <a:buChar char="•"/>
            </a:pPr>
            <a:r>
              <a:rPr lang="en-US" sz="1000" dirty="0">
                <a:solidFill>
                  <a:srgbClr val="333333"/>
                </a:solidFill>
                <a:latin typeface="Arial" panose="020B0604020202020204" pitchFamily="34" charset="0"/>
                <a:cs typeface="Arial" panose="020B0604020202020204" pitchFamily="34" charset="0"/>
              </a:rPr>
              <a:t>Explore the essential responsibilities of the Export Control Executive and the critical role of an Internal Compliance </a:t>
            </a:r>
            <a:r>
              <a:rPr lang="en-US" sz="1000" dirty="0" err="1">
                <a:solidFill>
                  <a:srgbClr val="333333"/>
                </a:solidFill>
                <a:latin typeface="Arial" panose="020B0604020202020204" pitchFamily="34" charset="0"/>
                <a:cs typeface="Arial" panose="020B0604020202020204" pitchFamily="34" charset="0"/>
              </a:rPr>
              <a:t>Programme</a:t>
            </a:r>
            <a:r>
              <a:rPr lang="en-US" sz="1000" dirty="0">
                <a:solidFill>
                  <a:srgbClr val="333333"/>
                </a:solidFill>
                <a:latin typeface="Arial" panose="020B0604020202020204" pitchFamily="34" charset="0"/>
                <a:cs typeface="Arial" panose="020B0604020202020204" pitchFamily="34" charset="0"/>
              </a:rPr>
              <a:t> (ICP).</a:t>
            </a:r>
          </a:p>
          <a:p>
            <a:pPr marL="171450" indent="-171450">
              <a:buFont typeface="Arial" panose="020B0604020202020204" pitchFamily="34" charset="0"/>
              <a:buChar char="•"/>
            </a:pPr>
            <a:r>
              <a:rPr lang="en-US" sz="1000" dirty="0">
                <a:solidFill>
                  <a:srgbClr val="333333"/>
                </a:solidFill>
                <a:latin typeface="Arial" panose="020B0604020202020204" pitchFamily="34" charset="0"/>
                <a:cs typeface="Arial" panose="020B0604020202020204" pitchFamily="34" charset="0"/>
              </a:rPr>
              <a:t>Gain insights into risk management strategies to prevent or mitigate sanctions.</a:t>
            </a:r>
          </a:p>
          <a:p>
            <a:endParaRPr lang="de-DE" sz="1200" b="1" dirty="0">
              <a:solidFill>
                <a:srgbClr val="003882"/>
              </a:solidFill>
              <a:latin typeface="Arial"/>
              <a:cs typeface="Times New Roman"/>
            </a:endParaRPr>
          </a:p>
          <a:p>
            <a:r>
              <a:rPr lang="en-IE" sz="1200" b="1" dirty="0">
                <a:solidFill>
                  <a:srgbClr val="003882"/>
                </a:solidFill>
                <a:latin typeface="Arial"/>
                <a:cs typeface="Times New Roman"/>
              </a:rPr>
              <a:t>Who should attend?</a:t>
            </a:r>
          </a:p>
          <a:p>
            <a:r>
              <a:rPr lang="en-IE" sz="1000" dirty="0">
                <a:solidFill>
                  <a:srgbClr val="333333"/>
                </a:solidFill>
                <a:latin typeface="Arial" panose="020B0604020202020204" pitchFamily="34" charset="0"/>
                <a:cs typeface="Arial" panose="020B0604020202020204" pitchFamily="34" charset="0"/>
              </a:rPr>
              <a:t>Managing directors, board members, heads of departments of EU and third-country companies</a:t>
            </a:r>
            <a:endParaRPr lang="en-IE" sz="400" dirty="0">
              <a:latin typeface="Arial" panose="020B0604020202020204" pitchFamily="34" charset="0"/>
              <a:ea typeface="Calibri"/>
              <a:cs typeface="Arial" panose="020B0604020202020204" pitchFamily="34" charset="0"/>
            </a:endParaRPr>
          </a:p>
        </p:txBody>
      </p:sp>
      <p:sp>
        <p:nvSpPr>
          <p:cNvPr id="10" name="Rectangle 10"/>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1" name="Rectangle 17"/>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de-DE" altLang="de-DE" sz="1100" b="0" i="0" u="none" strike="noStrike" cap="none" normalizeH="0" baseline="0">
                <a:ln>
                  <a:noFill/>
                </a:ln>
                <a:solidFill>
                  <a:schemeClr val="tx1"/>
                </a:solidFill>
                <a:effectLst/>
                <a:latin typeface="Calibri" pitchFamily="34" charset="0"/>
                <a:ea typeface="Calibri" pitchFamily="34" charset="0"/>
                <a:cs typeface="Times New Roman" pitchFamily="18" charset="0"/>
              </a:rPr>
            </a:b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pic>
        <p:nvPicPr>
          <p:cNvPr id="15" name="Picture 3" descr="T:\Abt4\IEX\GB_Seminare\Kommunikation Marketing\Homepage\Bilder_Exportakademie\Bilder_Exportakademie\Banners\137760026833.png"/>
          <p:cNvPicPr>
            <a:picLocks noChangeAspect="1" noChangeArrowheads="1"/>
          </p:cNvPicPr>
          <p:nvPr/>
        </p:nvPicPr>
        <p:blipFill rotWithShape="1">
          <a:blip r:embed="rId2">
            <a:extLst>
              <a:ext uri="{28A0092B-C50C-407E-A947-70E740481C1C}">
                <a14:useLocalDpi xmlns:a14="http://schemas.microsoft.com/office/drawing/2010/main" val="0"/>
              </a:ext>
            </a:extLst>
          </a:blip>
          <a:srcRect l="35773" t="12096" b="13664"/>
          <a:stretch/>
        </p:blipFill>
        <p:spPr bwMode="auto">
          <a:xfrm>
            <a:off x="3861047" y="878870"/>
            <a:ext cx="2754965" cy="1473087"/>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uppieren 1">
            <a:extLst>
              <a:ext uri="{FF2B5EF4-FFF2-40B4-BE49-F238E27FC236}">
                <a16:creationId xmlns:a16="http://schemas.microsoft.com/office/drawing/2014/main" id="{7E8835FB-262C-3DC3-011C-41BFBAFE338B}"/>
              </a:ext>
            </a:extLst>
          </p:cNvPr>
          <p:cNvGrpSpPr/>
          <p:nvPr/>
        </p:nvGrpSpPr>
        <p:grpSpPr>
          <a:xfrm>
            <a:off x="187702" y="8339237"/>
            <a:ext cx="6404568" cy="1244432"/>
            <a:chOff x="21954" y="6987569"/>
            <a:chExt cx="6404568" cy="1244432"/>
          </a:xfrm>
        </p:grpSpPr>
        <p:sp>
          <p:nvSpPr>
            <p:cNvPr id="4" name="Textfeld 2"/>
            <p:cNvSpPr txBox="1">
              <a:spLocks noChangeArrowheads="1"/>
            </p:cNvSpPr>
            <p:nvPr/>
          </p:nvSpPr>
          <p:spPr bwMode="auto">
            <a:xfrm>
              <a:off x="21954" y="6987569"/>
              <a:ext cx="6393399" cy="1244432"/>
            </a:xfrm>
            <a:prstGeom prst="rect">
              <a:avLst/>
            </a:prstGeom>
            <a:solidFill>
              <a:srgbClr val="003882">
                <a:alpha val="89804"/>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altLang="de-DE" sz="2000" b="0" i="0" u="none" strike="noStrike" cap="none" normalizeH="0" baseline="0" dirty="0">
                <a:ln>
                  <a:noFill/>
                </a:ln>
                <a:solidFill>
                  <a:schemeClr val="tx1"/>
                </a:solidFill>
                <a:effectLst/>
                <a:latin typeface="Arial" pitchFamily="34" charset="0"/>
                <a:cs typeface="Arial" pitchFamily="34" charset="0"/>
              </a:endParaRPr>
            </a:p>
          </p:txBody>
        </p:sp>
        <p:sp>
          <p:nvSpPr>
            <p:cNvPr id="5" name="Rechteck 8"/>
            <p:cNvSpPr>
              <a:spLocks noChangeArrowheads="1"/>
            </p:cNvSpPr>
            <p:nvPr/>
          </p:nvSpPr>
          <p:spPr bwMode="auto">
            <a:xfrm>
              <a:off x="87455" y="7140458"/>
              <a:ext cx="2725490" cy="938654"/>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de-DE" altLang="de-DE" sz="800" dirty="0">
                <a:solidFill>
                  <a:srgbClr val="FFFFFF"/>
                </a:solidFill>
                <a:latin typeface="Arial" pitchFamily="34"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de-DE" altLang="de-DE" sz="800" b="1" dirty="0">
                  <a:solidFill>
                    <a:srgbClr val="FFFFFF"/>
                  </a:solidFill>
                  <a:latin typeface="Arial" pitchFamily="34" charset="0"/>
                  <a:ea typeface="Calibri" pitchFamily="34" charset="0"/>
                  <a:cs typeface="Arial" pitchFamily="34" charset="0"/>
                </a:rPr>
                <a:t>Contact</a:t>
              </a:r>
              <a:br>
                <a:rPr kumimoji="0" lang="de-DE"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br>
              <a:r>
                <a:rPr kumimoji="0" lang="en-US"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Annika Deinerth</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+49 711 2005-1538</a:t>
              </a:r>
            </a:p>
            <a:p>
              <a:pPr marL="0" marR="0" lvl="0" indent="0" algn="l" defTabSz="914400" rtl="0" eaLnBrk="1" fontAlgn="base" latinLnBrk="0" hangingPunct="1">
                <a:lnSpc>
                  <a:spcPct val="100000"/>
                </a:lnSpc>
                <a:spcBef>
                  <a:spcPct val="0"/>
                </a:spcBef>
                <a:spcAft>
                  <a:spcPct val="0"/>
                </a:spcAft>
                <a:buClrTx/>
                <a:buSzTx/>
                <a:buFontTx/>
                <a:buNone/>
                <a:tabLst/>
              </a:pPr>
              <a:r>
                <a:rPr lang="de-DE" altLang="de-DE" sz="800" dirty="0">
                  <a:solidFill>
                    <a:srgbClr val="FFFFFF"/>
                  </a:solidFill>
                  <a:latin typeface="Arial" pitchFamily="34" charset="0"/>
                  <a:ea typeface="Calibri" pitchFamily="34" charset="0"/>
                  <a:cs typeface="Arial" pitchFamily="34" charset="0"/>
                </a:rPr>
                <a:t>training</a:t>
              </a:r>
              <a:r>
                <a:rPr kumimoji="0" lang="de-DE"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@ihk-exportakademie.de</a:t>
              </a:r>
              <a:endParaRPr kumimoji="0" lang="de-DE" altLang="de-DE"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2000" b="0" i="0" u="none" strike="noStrike" cap="none" normalizeH="0" baseline="0" dirty="0">
                <a:ln>
                  <a:noFill/>
                </a:ln>
                <a:solidFill>
                  <a:schemeClr val="tx1"/>
                </a:solidFill>
                <a:effectLst/>
                <a:latin typeface="Arial" pitchFamily="34" charset="0"/>
                <a:cs typeface="Arial" pitchFamily="34" charset="0"/>
              </a:endParaRPr>
            </a:p>
          </p:txBody>
        </p:sp>
        <p:sp>
          <p:nvSpPr>
            <p:cNvPr id="16" name="Rechteck 8"/>
            <p:cNvSpPr>
              <a:spLocks noChangeArrowheads="1"/>
            </p:cNvSpPr>
            <p:nvPr/>
          </p:nvSpPr>
          <p:spPr bwMode="auto">
            <a:xfrm>
              <a:off x="4494534" y="7284357"/>
              <a:ext cx="1931988" cy="947644"/>
            </a:xfrm>
            <a:prstGeom prst="rect">
              <a:avLst/>
            </a:prstGeom>
            <a:noFill/>
            <a:ln w="25400">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endParaRPr>
            </a:p>
            <a:p>
              <a:pPr lvl="0" algn="r" fontAlgn="base">
                <a:spcBef>
                  <a:spcPct val="0"/>
                </a:spcBef>
                <a:spcAft>
                  <a:spcPct val="0"/>
                </a:spcAft>
              </a:pPr>
              <a:endParaRPr kumimoji="0" lang="de-DE" altLang="de-DE" sz="800" b="1" i="0" u="none" strike="noStrike" cap="none" normalizeH="0" baseline="0" dirty="0">
                <a:ln>
                  <a:noFill/>
                </a:ln>
                <a:solidFill>
                  <a:srgbClr val="FFFFFF"/>
                </a:solidFill>
                <a:effectLst/>
                <a:latin typeface="Arial" pitchFamily="34" charset="0"/>
                <a:ea typeface="Calibri" pitchFamily="34" charset="0"/>
                <a:cs typeface="Arial" pitchFamily="34" charset="0"/>
              </a:endParaRPr>
            </a:p>
            <a:p>
              <a:pPr lvl="0" algn="r" fontAlgn="base">
                <a:spcBef>
                  <a:spcPct val="0"/>
                </a:spcBef>
                <a:spcAft>
                  <a:spcPct val="0"/>
                </a:spcAft>
              </a:pPr>
              <a:r>
                <a:rPr kumimoji="0" lang="de-DE" altLang="de-DE" sz="800" b="1" i="0" u="none" strike="noStrike" cap="none" normalizeH="0" baseline="0" dirty="0">
                  <a:ln>
                    <a:noFill/>
                  </a:ln>
                  <a:solidFill>
                    <a:srgbClr val="FFFFFF"/>
                  </a:solidFill>
                  <a:effectLst/>
                  <a:latin typeface="Arial" pitchFamily="34" charset="0"/>
                  <a:ea typeface="Calibri" pitchFamily="34" charset="0"/>
                  <a:cs typeface="Arial" pitchFamily="34" charset="0"/>
                </a:rPr>
                <a:t>IHK-Exportakademie GmbH</a:t>
              </a:r>
              <a:endParaRPr kumimoji="0" lang="de-DE" altLang="de-DE" sz="600" b="0" i="0" u="none" strike="noStrike" cap="none" normalizeH="0" baseline="0" dirty="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de-DE"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J</a:t>
              </a:r>
              <a:r>
                <a:rPr lang="de-DE" altLang="de-DE" sz="800" dirty="0">
                  <a:solidFill>
                    <a:srgbClr val="FFFFFF"/>
                  </a:solidFill>
                  <a:ea typeface="Calibri" pitchFamily="34" charset="0"/>
                  <a:cs typeface="Arial" pitchFamily="34" charset="0"/>
                </a:rPr>
                <a:t>ä</a:t>
              </a:r>
              <a:r>
                <a:rPr kumimoji="0" lang="de-DE"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gerstra</a:t>
              </a:r>
              <a:r>
                <a:rPr lang="de-DE" altLang="de-DE" sz="800" dirty="0">
                  <a:solidFill>
                    <a:srgbClr val="FFFFFF"/>
                  </a:solidFill>
                  <a:ea typeface="Calibri" pitchFamily="34" charset="0"/>
                  <a:cs typeface="Arial" pitchFamily="34" charset="0"/>
                </a:rPr>
                <a:t>ß</a:t>
              </a:r>
              <a:r>
                <a:rPr kumimoji="0" lang="de-DE"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e 30</a:t>
              </a:r>
              <a:endParaRPr kumimoji="0" lang="de-DE" altLang="de-DE" sz="600" b="0" i="0" u="none" strike="noStrike" cap="none" normalizeH="0" baseline="0" dirty="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de-DE"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70174 Stuttgart</a:t>
              </a:r>
              <a:endParaRPr kumimoji="0" lang="de-DE" altLang="de-DE" sz="600" b="0" i="0" u="none" strike="noStrike" cap="none" normalizeH="0" baseline="0" dirty="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de-DE"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Telefon: 0711-2005-1364</a:t>
              </a:r>
              <a:endParaRPr kumimoji="0" lang="de-DE" altLang="de-DE" sz="600" b="0" i="0" u="none" strike="noStrike" cap="none" normalizeH="0" baseline="0" dirty="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en-US"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Telefax: 0711-2005-601189</a:t>
              </a:r>
              <a:endParaRPr kumimoji="0" lang="en-US" altLang="de-DE" sz="600" b="0" i="0" u="none" strike="noStrike" cap="none" normalizeH="0" baseline="0" dirty="0">
                <a:ln>
                  <a:noFill/>
                </a:ln>
                <a:solidFill>
                  <a:schemeClr val="tx1"/>
                </a:solidFill>
                <a:effectLst/>
                <a:latin typeface="Arial" pitchFamily="34" charset="0"/>
                <a:cs typeface="Arial" pitchFamily="34" charset="0"/>
              </a:endParaRPr>
            </a:p>
            <a:p>
              <a:pPr lvl="0" algn="r" eaLnBrk="0" fontAlgn="base" hangingPunct="0">
                <a:spcBef>
                  <a:spcPct val="0"/>
                </a:spcBef>
                <a:spcAft>
                  <a:spcPct val="0"/>
                </a:spcAft>
              </a:pPr>
              <a:r>
                <a:rPr kumimoji="0" lang="en-US" altLang="de-DE" sz="800" b="0" i="0" u="none" strike="noStrike" cap="none" normalizeH="0" baseline="0" dirty="0">
                  <a:ln>
                    <a:noFill/>
                  </a:ln>
                  <a:solidFill>
                    <a:schemeClr val="bg1"/>
                  </a:solidFill>
                  <a:effectLst/>
                  <a:latin typeface="Arial" pitchFamily="34" charset="0"/>
                  <a:ea typeface="Calibri" pitchFamily="34" charset="0"/>
                  <a:cs typeface="Arial" pitchFamily="34" charset="0"/>
                </a:rPr>
                <a:t>Email: info@ihk-exportakademie.de</a:t>
              </a:r>
              <a:endParaRPr kumimoji="0" lang="en-US" altLang="de-DE" sz="600" b="0" i="0" u="none" strike="noStrike" cap="none" normalizeH="0" baseline="0" dirty="0">
                <a:ln>
                  <a:noFill/>
                </a:ln>
                <a:solidFill>
                  <a:schemeClr val="bg1"/>
                </a:solidFill>
                <a:effectLst/>
                <a:latin typeface="Arial" pitchFamily="34" charset="0"/>
                <a:cs typeface="Arial" pitchFamily="34" charset="0"/>
              </a:endParaRPr>
            </a:p>
            <a:p>
              <a:pPr lvl="0" algn="r" eaLnBrk="0" fontAlgn="base" hangingPunct="0">
                <a:spcBef>
                  <a:spcPct val="0"/>
                </a:spcBef>
                <a:spcAft>
                  <a:spcPct val="0"/>
                </a:spcAft>
              </a:pPr>
              <a:r>
                <a:rPr kumimoji="0" lang="en-US" altLang="de-DE" sz="800" b="0" i="0" u="none" strike="noStrike" cap="none" normalizeH="0" baseline="0" dirty="0">
                  <a:ln>
                    <a:noFill/>
                  </a:ln>
                  <a:solidFill>
                    <a:srgbClr val="FFFFFF"/>
                  </a:solidFill>
                  <a:effectLst/>
                  <a:latin typeface="Arial" pitchFamily="34" charset="0"/>
                  <a:ea typeface="Calibri" pitchFamily="34" charset="0"/>
                  <a:cs typeface="Arial" pitchFamily="34" charset="0"/>
                </a:rPr>
                <a:t>Internet: www.ihk-exportakademie.de</a:t>
              </a:r>
              <a:endParaRPr kumimoji="0" lang="en-US" altLang="de-DE"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2000" b="0" i="0" u="none" strike="noStrike" cap="none" normalizeH="0" baseline="0" dirty="0">
                <a:ln>
                  <a:noFill/>
                </a:ln>
                <a:solidFill>
                  <a:schemeClr val="tx1"/>
                </a:solidFill>
                <a:effectLst/>
                <a:latin typeface="Arial" pitchFamily="34" charset="0"/>
                <a:cs typeface="Arial" pitchFamily="34" charset="0"/>
              </a:endParaRPr>
            </a:p>
          </p:txBody>
        </p:sp>
      </p:grpSp>
      <p:sp>
        <p:nvSpPr>
          <p:cNvPr id="7" name="Textfeld 1"/>
          <p:cNvSpPr txBox="1">
            <a:spLocks noChangeArrowheads="1"/>
          </p:cNvSpPr>
          <p:nvPr/>
        </p:nvSpPr>
        <p:spPr bwMode="auto">
          <a:xfrm>
            <a:off x="253204" y="878870"/>
            <a:ext cx="3607843" cy="1473088"/>
          </a:xfrm>
          <a:prstGeom prst="rect">
            <a:avLst/>
          </a:prstGeom>
          <a:solidFill>
            <a:srgbClr val="CCD7E6"/>
          </a:solidFill>
          <a:ln>
            <a:noFill/>
          </a:ln>
        </p:spPr>
        <p:txBody>
          <a:bodyPr vert="horz" wrap="square" lIns="91440" tIns="45720" rIns="91440" bIns="45720" numCol="1" anchor="ctr" anchorCtr="0" compatLnSpc="1">
            <a:prstTxWarp prst="textNoShape">
              <a:avLst/>
            </a:prstTxWarp>
          </a:bodyPr>
          <a:lstStyle/>
          <a:p>
            <a:pPr>
              <a:lnSpc>
                <a:spcPct val="115000"/>
              </a:lnSpc>
              <a:spcAft>
                <a:spcPts val="1000"/>
              </a:spcAft>
            </a:pPr>
            <a:r>
              <a:rPr lang="da-DK" b="1" dirty="0">
                <a:solidFill>
                  <a:srgbClr val="003882"/>
                </a:solidFill>
                <a:latin typeface="Arial"/>
                <a:ea typeface="Calibri"/>
                <a:cs typeface="Times New Roman"/>
              </a:rPr>
              <a:t>Webinar</a:t>
            </a:r>
          </a:p>
          <a:p>
            <a:pPr>
              <a:lnSpc>
                <a:spcPct val="115000"/>
              </a:lnSpc>
              <a:spcAft>
                <a:spcPts val="1000"/>
              </a:spcAft>
            </a:pPr>
            <a:r>
              <a:rPr lang="en-US" sz="1200" b="1" dirty="0">
                <a:solidFill>
                  <a:srgbClr val="003882"/>
                </a:solidFill>
                <a:latin typeface="Arial"/>
                <a:ea typeface="Calibri"/>
                <a:cs typeface="Times New Roman"/>
              </a:rPr>
              <a:t>The Export Control Executive: Liability and Risk Management</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pic>
        <p:nvPicPr>
          <p:cNvPr id="18" name="Grafik 17" descr="Ein Bild, das Grafikdesign, Grafiken, Säugetier, Schrift enthält.&#10;&#10;Automatisch generierte Beschreibung">
            <a:extLst>
              <a:ext uri="{FF2B5EF4-FFF2-40B4-BE49-F238E27FC236}">
                <a16:creationId xmlns:a16="http://schemas.microsoft.com/office/drawing/2014/main" id="{06DFD1B2-7DEB-E228-DA11-037EBCAD0F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3203" y="194071"/>
            <a:ext cx="3607843" cy="588043"/>
          </a:xfrm>
          <a:prstGeom prst="rect">
            <a:avLst/>
          </a:prstGeom>
        </p:spPr>
      </p:pic>
    </p:spTree>
    <p:extLst>
      <p:ext uri="{BB962C8B-B14F-4D97-AF65-F5344CB8AC3E}">
        <p14:creationId xmlns:p14="http://schemas.microsoft.com/office/powerpoint/2010/main" val="112497926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359</Words>
  <Application>Microsoft Office PowerPoint</Application>
  <PresentationFormat>A4-Papier (210 x 297 mm)</PresentationFormat>
  <Paragraphs>42</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Larissa</vt:lpstr>
      <vt:lpstr>PowerPoint-Präsentation</vt:lpstr>
    </vt:vector>
  </TitlesOfParts>
  <Company>IHK Region Stuttgart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Marlene Schuppel</dc:creator>
  <cp:lastModifiedBy>Haverty Margaret</cp:lastModifiedBy>
  <cp:revision>66</cp:revision>
  <cp:lastPrinted>2019-07-01T09:58:09Z</cp:lastPrinted>
  <dcterms:created xsi:type="dcterms:W3CDTF">2019-06-28T12:45:52Z</dcterms:created>
  <dcterms:modified xsi:type="dcterms:W3CDTF">2024-08-22T11:54:25Z</dcterms:modified>
</cp:coreProperties>
</file>